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1"/>
  </p:notesMasterIdLst>
  <p:sldIdLst>
    <p:sldId id="256" r:id="rId2"/>
    <p:sldId id="279" r:id="rId3"/>
    <p:sldId id="257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75" r:id="rId12"/>
    <p:sldId id="264" r:id="rId13"/>
    <p:sldId id="266" r:id="rId14"/>
    <p:sldId id="268" r:id="rId15"/>
    <p:sldId id="270" r:id="rId16"/>
    <p:sldId id="271" r:id="rId17"/>
    <p:sldId id="272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83707-7A89-468E-8D70-B5B0349C636F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7D2F8-C444-49B1-AAA2-8D6996461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424-399D-4F17-9374-35FBEE6F934D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0E9A-5BDB-4AD7-A7E5-1124D4542412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F80C-C946-4074-A374-D855CC9D1516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92F1-7E14-426A-B01A-58FDE9A7F4C5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A84-71A6-48FA-AC28-926118D50A56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DA9E-4720-42AE-A02E-2D5CE910B7E0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19F-DEC3-4BD5-9C3B-A313B2F3AC6A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5F9C-DDAB-4FD0-9563-1ECE4398695D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259B-28A4-4754-BDBA-1D89D9A1C910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A4D8-4DF1-4822-8D1C-A687828A211A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8BDF-C2AC-4A44-A75B-D5B8E00E4FA8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2535F7-80DC-4FF2-9CE0-4BA27DF8ABB8}" type="datetime3">
              <a:rPr lang="en-US" smtClean="0"/>
              <a:t>2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geblieben                               neu                               zu entscheiden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190A0-ECB7-4E3A-A672-DCF58CD40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98448"/>
            <a:ext cx="7851648" cy="3255264"/>
          </a:xfrm>
        </p:spPr>
        <p:txBody>
          <a:bodyPr/>
          <a:lstStyle/>
          <a:p>
            <a:r>
              <a:rPr lang="de-DE" dirty="0"/>
              <a:t>Oberstufe ab 2021/2022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D5C8D8-7256-40D3-B7DA-97FA55B47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670246"/>
            <a:ext cx="8583304" cy="914400"/>
          </a:xfrm>
        </p:spPr>
        <p:txBody>
          <a:bodyPr>
            <a:normAutofit/>
          </a:bodyPr>
          <a:lstStyle/>
          <a:p>
            <a:r>
              <a:rPr lang="de-DE" dirty="0"/>
              <a:t>Erläuterungen zur Oberstufe an der Peter-Ustinov-Schule</a:t>
            </a:r>
          </a:p>
          <a:p>
            <a:r>
              <a:rPr lang="de-DE" dirty="0"/>
              <a:t>Nicola Lange / Maik </a:t>
            </a:r>
            <a:r>
              <a:rPr lang="de-DE" dirty="0" err="1"/>
              <a:t>Haberlag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B4C8AA-D790-4780-8CCD-48E254D0A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l="9240" r="17617" b="78881"/>
          <a:stretch/>
        </p:blipFill>
        <p:spPr>
          <a:xfrm>
            <a:off x="9243753" y="4243840"/>
            <a:ext cx="2948247" cy="12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Besonderheiten für die einzelnen Profile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err="1">
                <a:solidFill>
                  <a:schemeClr val="bg1"/>
                </a:solidFill>
              </a:rPr>
              <a:t>Gesellschafts</a:t>
            </a:r>
            <a:r>
              <a:rPr lang="de-DE" sz="2800" dirty="0">
                <a:solidFill>
                  <a:schemeClr val="bg1"/>
                </a:solidFill>
              </a:rPr>
              <a:t>=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wissenschaftlich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923175"/>
            <a:ext cx="7934805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>
                <a:solidFill>
                  <a:schemeClr val="tx1"/>
                </a:solidFill>
              </a:rPr>
              <a:t>Gesellschaftswissenschaftliches Profil: Geschichte</a:t>
            </a:r>
          </a:p>
          <a:p>
            <a:pPr marL="0" indent="0" algn="ctr">
              <a:buNone/>
            </a:pPr>
            <a:endParaRPr lang="de-DE" sz="9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thematische Ausrichtung: „Herausforderungen für die Demokratie – Demokratie als Herausforderung“</a:t>
            </a:r>
          </a:p>
          <a:p>
            <a:r>
              <a:rPr lang="de-DE" sz="2400" dirty="0">
                <a:solidFill>
                  <a:schemeClr val="tx1"/>
                </a:solidFill>
              </a:rPr>
              <a:t>Profilfach Geschichte auf erhöhtem Niveau </a:t>
            </a:r>
          </a:p>
          <a:p>
            <a:r>
              <a:rPr lang="de-DE" sz="2400" dirty="0">
                <a:solidFill>
                  <a:schemeClr val="tx1"/>
                </a:solidFill>
              </a:rPr>
              <a:t>„Profilseminar“ </a:t>
            </a:r>
          </a:p>
          <a:p>
            <a:r>
              <a:rPr lang="de-DE" sz="2400" dirty="0">
                <a:solidFill>
                  <a:schemeClr val="tx1"/>
                </a:solidFill>
              </a:rPr>
              <a:t>durchgängig </a:t>
            </a:r>
            <a:r>
              <a:rPr lang="de-DE" sz="2400" dirty="0" err="1">
                <a:solidFill>
                  <a:schemeClr val="tx1"/>
                </a:solidFill>
              </a:rPr>
              <a:t>WiPo</a:t>
            </a:r>
            <a:r>
              <a:rPr lang="de-DE" sz="2400" dirty="0">
                <a:solidFill>
                  <a:schemeClr val="tx1"/>
                </a:solidFill>
              </a:rPr>
              <a:t> und Geographie</a:t>
            </a:r>
            <a:endParaRPr lang="de-DE" sz="2400" dirty="0">
              <a:solidFill>
                <a:schemeClr val="accent2"/>
              </a:solidFill>
            </a:endParaRPr>
          </a:p>
          <a:p>
            <a:r>
              <a:rPr lang="de-DE" sz="2400" dirty="0" err="1">
                <a:solidFill>
                  <a:schemeClr val="tx1"/>
                </a:solidFill>
              </a:rPr>
              <a:t>Nawi</a:t>
            </a:r>
            <a:r>
              <a:rPr lang="de-DE" sz="2400" dirty="0">
                <a:solidFill>
                  <a:schemeClr val="tx1"/>
                </a:solidFill>
              </a:rPr>
              <a:t>: Biologie und Chemie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(ersetzbar durch 2. Fremdsprache und umgekehrt)</a:t>
            </a:r>
          </a:p>
          <a:p>
            <a:r>
              <a:rPr lang="de-DE" sz="2400" dirty="0">
                <a:solidFill>
                  <a:schemeClr val="tx1"/>
                </a:solidFill>
              </a:rPr>
              <a:t>2 Jahre Kunst / Musik / </a:t>
            </a:r>
            <a:r>
              <a:rPr lang="de-DE" sz="2400" dirty="0" err="1">
                <a:solidFill>
                  <a:schemeClr val="tx1"/>
                </a:solidFill>
              </a:rPr>
              <a:t>DSp</a:t>
            </a: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813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Besonderheiten für die einzelnen Profile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err="1">
                <a:solidFill>
                  <a:schemeClr val="bg1"/>
                </a:solidFill>
              </a:rPr>
              <a:t>Gesellschafts</a:t>
            </a:r>
            <a:r>
              <a:rPr lang="de-DE" sz="2800" dirty="0">
                <a:solidFill>
                  <a:schemeClr val="bg1"/>
                </a:solidFill>
              </a:rPr>
              <a:t>=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wissenschaftlich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921600"/>
            <a:ext cx="7934805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>
                <a:solidFill>
                  <a:schemeClr val="tx1"/>
                </a:solidFill>
              </a:rPr>
              <a:t>Gesellschaftswissenschaftliches Profil: Geographie</a:t>
            </a:r>
          </a:p>
          <a:p>
            <a:pPr marL="0" indent="0" algn="ctr">
              <a:buNone/>
            </a:pPr>
            <a:endParaRPr lang="de-DE" sz="9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thematische Ausrichtung: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„Zukunft Erde nachhaltig gestalten“</a:t>
            </a:r>
          </a:p>
          <a:p>
            <a:r>
              <a:rPr lang="de-DE" sz="2400" dirty="0">
                <a:solidFill>
                  <a:schemeClr val="tx1"/>
                </a:solidFill>
              </a:rPr>
              <a:t>Profilfach Geographie auf erhöhtem Niveau </a:t>
            </a:r>
          </a:p>
          <a:p>
            <a:r>
              <a:rPr lang="de-DE" sz="2400" dirty="0">
                <a:solidFill>
                  <a:schemeClr val="tx1"/>
                </a:solidFill>
              </a:rPr>
              <a:t>„Profilseminar“ </a:t>
            </a:r>
          </a:p>
          <a:p>
            <a:r>
              <a:rPr lang="de-DE" sz="2400" dirty="0">
                <a:solidFill>
                  <a:schemeClr val="tx1"/>
                </a:solidFill>
              </a:rPr>
              <a:t>durchgängig </a:t>
            </a:r>
            <a:r>
              <a:rPr lang="de-DE" sz="2400" dirty="0" err="1">
                <a:solidFill>
                  <a:schemeClr val="tx1"/>
                </a:solidFill>
              </a:rPr>
              <a:t>WiPo</a:t>
            </a:r>
            <a:r>
              <a:rPr lang="de-DE" sz="2400" dirty="0">
                <a:solidFill>
                  <a:schemeClr val="tx1"/>
                </a:solidFill>
              </a:rPr>
              <a:t> und Geschichte</a:t>
            </a:r>
            <a:endParaRPr lang="de-DE" sz="2400" dirty="0">
              <a:solidFill>
                <a:schemeClr val="accent2"/>
              </a:solidFill>
            </a:endParaRPr>
          </a:p>
          <a:p>
            <a:r>
              <a:rPr lang="de-DE" sz="2400" dirty="0" err="1">
                <a:solidFill>
                  <a:schemeClr val="tx1"/>
                </a:solidFill>
              </a:rPr>
              <a:t>Nawi</a:t>
            </a:r>
            <a:r>
              <a:rPr lang="de-DE" sz="2400" dirty="0">
                <a:solidFill>
                  <a:schemeClr val="tx1"/>
                </a:solidFill>
              </a:rPr>
              <a:t>: Biologie und Chemie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(ersetzbar durch 2. Fremdsprache und umgekehrt)</a:t>
            </a:r>
          </a:p>
          <a:p>
            <a:r>
              <a:rPr lang="de-DE" sz="2400" dirty="0">
                <a:solidFill>
                  <a:schemeClr val="tx1"/>
                </a:solidFill>
              </a:rPr>
              <a:t>2 Jahre Kunst / Musik / </a:t>
            </a:r>
            <a:r>
              <a:rPr lang="de-DE" sz="2400" dirty="0" err="1">
                <a:solidFill>
                  <a:schemeClr val="tx1"/>
                </a:solidFill>
              </a:rPr>
              <a:t>DSp</a:t>
            </a: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47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Besonderheiten für die einzelnen Profile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Ästhetisch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764868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>
                <a:solidFill>
                  <a:schemeClr val="tx1"/>
                </a:solidFill>
              </a:rPr>
              <a:t>Ästhetisches Profil: Kunst oder Musik </a:t>
            </a:r>
          </a:p>
          <a:p>
            <a:pPr marL="0" indent="0" algn="ctr">
              <a:buNone/>
            </a:pPr>
            <a:endParaRPr lang="de-DE" sz="9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thematische Ausrichtungen: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Kunst: Sehen, Verstehen und Gestalten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Musik: Sehen, Hören und Gestalten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Profilfach Musik </a:t>
            </a:r>
            <a:r>
              <a:rPr lang="de-DE" sz="2400" u="sng" dirty="0">
                <a:solidFill>
                  <a:schemeClr val="tx1"/>
                </a:solidFill>
              </a:rPr>
              <a:t>oder</a:t>
            </a:r>
            <a:r>
              <a:rPr lang="de-DE" sz="2400" dirty="0">
                <a:solidFill>
                  <a:schemeClr val="tx1"/>
                </a:solidFill>
              </a:rPr>
              <a:t> Kunst auf erhöhtem Niveau</a:t>
            </a:r>
          </a:p>
          <a:p>
            <a:r>
              <a:rPr lang="de-DE" sz="2400" dirty="0" err="1">
                <a:solidFill>
                  <a:schemeClr val="tx1"/>
                </a:solidFill>
              </a:rPr>
              <a:t>DSp</a:t>
            </a:r>
            <a:r>
              <a:rPr lang="de-DE" sz="2400" dirty="0">
                <a:solidFill>
                  <a:schemeClr val="tx1"/>
                </a:solidFill>
              </a:rPr>
              <a:t> als affines Fach</a:t>
            </a:r>
          </a:p>
          <a:p>
            <a:r>
              <a:rPr lang="de-DE" sz="2400" dirty="0">
                <a:solidFill>
                  <a:schemeClr val="tx1"/>
                </a:solidFill>
              </a:rPr>
              <a:t>mindestens 2 Jahre </a:t>
            </a:r>
            <a:r>
              <a:rPr lang="de-DE" sz="2400" dirty="0" err="1">
                <a:solidFill>
                  <a:schemeClr val="tx1"/>
                </a:solidFill>
              </a:rPr>
              <a:t>WiPo</a:t>
            </a:r>
            <a:r>
              <a:rPr lang="de-DE" sz="2400" dirty="0">
                <a:solidFill>
                  <a:schemeClr val="tx1"/>
                </a:solidFill>
              </a:rPr>
              <a:t> und 1,5 Jahre Geographie</a:t>
            </a:r>
            <a:endParaRPr lang="de-DE" sz="2400" dirty="0">
              <a:solidFill>
                <a:schemeClr val="accent2"/>
              </a:solidFill>
            </a:endParaRPr>
          </a:p>
          <a:p>
            <a:r>
              <a:rPr lang="de-DE" sz="2400" dirty="0" err="1">
                <a:solidFill>
                  <a:schemeClr val="tx1"/>
                </a:solidFill>
              </a:rPr>
              <a:t>Nawi</a:t>
            </a:r>
            <a:r>
              <a:rPr lang="de-DE" sz="2400" dirty="0">
                <a:solidFill>
                  <a:schemeClr val="tx1"/>
                </a:solidFill>
              </a:rPr>
              <a:t>: Biologie und Physik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(ersetzbar durch 2. Fremdsprache und umgekehrt)</a:t>
            </a:r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097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Besonderheiten für die einzelnen Profile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Sprachlich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520" y="1140674"/>
            <a:ext cx="7934805" cy="5612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>
                <a:solidFill>
                  <a:schemeClr val="tx1"/>
                </a:solidFill>
              </a:rPr>
              <a:t>Sprachliches Profil: Englisch </a:t>
            </a:r>
          </a:p>
          <a:p>
            <a:pPr marL="0" indent="0" algn="ctr">
              <a:buNone/>
            </a:pPr>
            <a:endParaRPr lang="de-DE" sz="9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thematische Ausrichtung: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„Mit Sprachen die Welt verstehen“</a:t>
            </a:r>
          </a:p>
          <a:p>
            <a:r>
              <a:rPr lang="de-DE" sz="2400" dirty="0">
                <a:solidFill>
                  <a:schemeClr val="tx1"/>
                </a:solidFill>
              </a:rPr>
              <a:t>Profilfach Englisch auf erhöhtem Niveau</a:t>
            </a:r>
          </a:p>
          <a:p>
            <a:r>
              <a:rPr lang="de-DE" sz="2400" dirty="0">
                <a:solidFill>
                  <a:schemeClr val="tx1"/>
                </a:solidFill>
              </a:rPr>
              <a:t>„Profilseminar“ </a:t>
            </a:r>
          </a:p>
          <a:p>
            <a:r>
              <a:rPr lang="de-DE" sz="2400" dirty="0">
                <a:solidFill>
                  <a:schemeClr val="tx1"/>
                </a:solidFill>
              </a:rPr>
              <a:t>Kernfach Spanisch auf grundlegendem Niveau </a:t>
            </a:r>
          </a:p>
          <a:p>
            <a:r>
              <a:rPr lang="de-DE" sz="2400" dirty="0">
                <a:solidFill>
                  <a:schemeClr val="tx1"/>
                </a:solidFill>
              </a:rPr>
              <a:t>Kernfächer Deutsch und Mathematik auf erhöhtem Niveau</a:t>
            </a:r>
          </a:p>
          <a:p>
            <a:r>
              <a:rPr lang="de-DE" sz="2400" dirty="0">
                <a:solidFill>
                  <a:schemeClr val="tx1"/>
                </a:solidFill>
              </a:rPr>
              <a:t>mindestens 2 Jahre </a:t>
            </a:r>
            <a:r>
              <a:rPr lang="de-DE" sz="2400" dirty="0" err="1">
                <a:solidFill>
                  <a:schemeClr val="tx1"/>
                </a:solidFill>
              </a:rPr>
              <a:t>WiPo</a:t>
            </a:r>
            <a:r>
              <a:rPr lang="de-DE" sz="2400" dirty="0">
                <a:solidFill>
                  <a:schemeClr val="tx1"/>
                </a:solidFill>
              </a:rPr>
              <a:t> und 1,5 Jahre Geographie</a:t>
            </a:r>
            <a:endParaRPr lang="de-DE" sz="2400" dirty="0">
              <a:solidFill>
                <a:schemeClr val="accent2"/>
              </a:solidFill>
            </a:endParaRPr>
          </a:p>
          <a:p>
            <a:r>
              <a:rPr lang="de-DE" sz="2400" dirty="0" err="1">
                <a:solidFill>
                  <a:schemeClr val="tx1"/>
                </a:solidFill>
              </a:rPr>
              <a:t>Nawi</a:t>
            </a:r>
            <a:r>
              <a:rPr lang="de-DE" sz="2400" dirty="0">
                <a:solidFill>
                  <a:schemeClr val="tx1"/>
                </a:solidFill>
              </a:rPr>
              <a:t>: Biologie und Physik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(ersetzbar durch „alte“ 2. Fremdsprache und umgekehrt)</a:t>
            </a:r>
          </a:p>
          <a:p>
            <a:r>
              <a:rPr lang="de-DE" sz="2400" dirty="0">
                <a:solidFill>
                  <a:schemeClr val="tx1"/>
                </a:solidFill>
              </a:rPr>
              <a:t>2 Jahre Kunst / Musik / </a:t>
            </a:r>
            <a:r>
              <a:rPr lang="de-DE" sz="2400" dirty="0" err="1">
                <a:solidFill>
                  <a:schemeClr val="tx1"/>
                </a:solidFill>
              </a:rPr>
              <a:t>DSp</a:t>
            </a: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13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66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Besonderheiten für die einzelnen Profile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Sportlich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471" y="930783"/>
            <a:ext cx="793480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</a:rPr>
              <a:t>                          Sportliches Profil </a:t>
            </a:r>
          </a:p>
          <a:p>
            <a:pPr marL="0" indent="0" algn="ctr">
              <a:buNone/>
            </a:pPr>
            <a:endParaRPr lang="de-DE" sz="9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thematische Ausrichtung: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„Sport aktiv erleben und verstehen“</a:t>
            </a:r>
          </a:p>
          <a:p>
            <a:r>
              <a:rPr lang="de-DE" sz="2400" dirty="0">
                <a:solidFill>
                  <a:schemeClr val="tx1"/>
                </a:solidFill>
              </a:rPr>
              <a:t>Profilfach Sport auf erhöhtem Niveau in Theorie und Praxis</a:t>
            </a:r>
          </a:p>
          <a:p>
            <a:r>
              <a:rPr lang="de-DE" sz="2400" dirty="0">
                <a:solidFill>
                  <a:schemeClr val="tx1"/>
                </a:solidFill>
              </a:rPr>
              <a:t>„Profilseminar“</a:t>
            </a:r>
          </a:p>
          <a:p>
            <a:r>
              <a:rPr lang="de-DE" sz="2400" dirty="0">
                <a:solidFill>
                  <a:schemeClr val="tx1"/>
                </a:solidFill>
              </a:rPr>
              <a:t>mindestens 2 Jahre </a:t>
            </a:r>
            <a:r>
              <a:rPr lang="de-DE" sz="2400" dirty="0" err="1">
                <a:solidFill>
                  <a:schemeClr val="tx1"/>
                </a:solidFill>
              </a:rPr>
              <a:t>WiPo</a:t>
            </a:r>
            <a:r>
              <a:rPr lang="de-DE" sz="2400" dirty="0">
                <a:solidFill>
                  <a:schemeClr val="tx1"/>
                </a:solidFill>
              </a:rPr>
              <a:t> und 1,5 Jahre Geographie</a:t>
            </a:r>
            <a:endParaRPr lang="de-DE" sz="2400" dirty="0">
              <a:solidFill>
                <a:schemeClr val="accent2"/>
              </a:solidFill>
            </a:endParaRPr>
          </a:p>
          <a:p>
            <a:r>
              <a:rPr lang="de-DE" sz="2400" dirty="0" err="1">
                <a:solidFill>
                  <a:schemeClr val="tx1"/>
                </a:solidFill>
              </a:rPr>
              <a:t>Nawi</a:t>
            </a:r>
            <a:r>
              <a:rPr lang="de-DE" sz="2400" dirty="0">
                <a:solidFill>
                  <a:schemeClr val="tx1"/>
                </a:solidFill>
              </a:rPr>
              <a:t>: Biologie und Physik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(ersetzbar durch „alte“ 2. Fremdsprache und umgekehrt)</a:t>
            </a:r>
          </a:p>
          <a:p>
            <a:r>
              <a:rPr lang="de-DE" sz="2400" dirty="0">
                <a:solidFill>
                  <a:schemeClr val="tx1"/>
                </a:solidFill>
              </a:rPr>
              <a:t>2 Jahre Kunst / Musik / </a:t>
            </a:r>
            <a:r>
              <a:rPr lang="de-DE" sz="2400" dirty="0" err="1">
                <a:solidFill>
                  <a:schemeClr val="tx1"/>
                </a:solidFill>
              </a:rPr>
              <a:t>DSp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14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57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15</a:t>
            </a:fld>
            <a:endParaRPr lang="en-US" sz="24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430A335-656A-48B9-96CA-53170DC0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5B75350D-3137-4EBB-AD39-D8F992669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/>
          <a:stretch/>
        </p:blipFill>
        <p:spPr bwMode="auto">
          <a:xfrm>
            <a:off x="3597573" y="766861"/>
            <a:ext cx="7858589" cy="54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863238B-4DF6-4E23-BDB9-840C9F92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rmAutofit/>
          </a:bodyPr>
          <a:lstStyle/>
          <a:p>
            <a:pPr algn="ctr"/>
            <a:r>
              <a:rPr lang="de-DE" sz="2800" dirty="0"/>
              <a:t>Stundenpläne an ausgewählten Beispielen</a:t>
            </a:r>
          </a:p>
        </p:txBody>
      </p:sp>
    </p:spTree>
    <p:extLst>
      <p:ext uri="{BB962C8B-B14F-4D97-AF65-F5344CB8AC3E}">
        <p14:creationId xmlns:p14="http://schemas.microsoft.com/office/powerpoint/2010/main" val="182502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Stundenpläne an ausgewählten Beispielen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16</a:t>
            </a:fld>
            <a:endParaRPr lang="en-US" sz="24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430A335-656A-48B9-96CA-53170DC0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55CB7D78-93B9-4A15-98BB-3B791E1CE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/>
        </p:blipFill>
        <p:spPr bwMode="auto">
          <a:xfrm>
            <a:off x="3819390" y="739668"/>
            <a:ext cx="7858800" cy="536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8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394E4-CA1F-4035-8937-B4F2AC93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/>
              <a:t>Aufnahme</a:t>
            </a:r>
            <a:r>
              <a:rPr lang="de-DE" dirty="0"/>
              <a:t>=</a:t>
            </a:r>
            <a:br>
              <a:rPr lang="de-DE" dirty="0"/>
            </a:br>
            <a:r>
              <a:rPr lang="de-DE" sz="2800" dirty="0"/>
              <a:t>verfahren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FC4F57-1F0A-4D01-9115-AC32202D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00" y="1047637"/>
            <a:ext cx="758622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u="sng" dirty="0">
                <a:solidFill>
                  <a:schemeClr val="tx1"/>
                </a:solidFill>
              </a:rPr>
              <a:t>Aufnahmeverfahren für Schülerinnen und Schüler der PUS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Versetzung in die Oberstufe nach der 10 Klasse, wenn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nicht mehr als eine Ü5 und keine Ü6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im Ganzjahreszeugnis, eine Ü5 in Deutsch/Mathematik/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Englisch muss ausgeglichen werden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im MSA nicht mehr als eine 4 und keine 5 oder 6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(Noten auf MSA-Niveau), Ausgleich s.o.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Konferenzbeschluss möglich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Wahl der Profile im Februar 2021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D7C76C-F5E4-482C-B14C-78BBB9C3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17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49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394E4-CA1F-4035-8937-B4F2AC93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Aufnahme=</a:t>
            </a:r>
            <a:br>
              <a:rPr lang="de-DE" sz="2800" dirty="0"/>
            </a:br>
            <a:r>
              <a:rPr lang="de-DE" sz="2800" dirty="0"/>
              <a:t>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FC4F57-1F0A-4D01-9115-AC32202D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978408"/>
            <a:ext cx="758622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u="sng" dirty="0">
                <a:solidFill>
                  <a:schemeClr val="tx1"/>
                </a:solidFill>
              </a:rPr>
              <a:t>Aufnahmeverfahren für externe Schülerinnen und Schüler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Bewerbung mit dem Zeugnis 10, 1. Halbjahr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erbeten bis zum 23. Februar 2021 (Download Homepage)</a:t>
            </a:r>
          </a:p>
          <a:p>
            <a:pPr marL="0" indent="0">
              <a:buNone/>
            </a:pPr>
            <a:r>
              <a:rPr lang="de-DE" sz="2400" u="sng" dirty="0">
                <a:solidFill>
                  <a:schemeClr val="tx1"/>
                </a:solidFill>
              </a:rPr>
              <a:t>Voraussetzungen: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im MSA nicht mehr als eine 4 und keine 5 oder 6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(Noten auf MSA-Niveau), eine 4 in Deutsch/Mathematik/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Englisch muss ausgeglichen werden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im Ganzjahreszeugnis nicht mehr als eine 4 und keine 5 oder 6 (Noten auf MSA-Niveau), Ausgleich s.o.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Konferenzbeschluss möglich [neu OAPVO §2 (1)]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Wahl der Profile im 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D7C76C-F5E4-482C-B14C-78BBB9C3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18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08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810EA-9897-442B-B8F5-22C6BA99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Aufnahme=</a:t>
            </a:r>
            <a:br>
              <a:rPr lang="de-DE" sz="2800" dirty="0"/>
            </a:br>
            <a:r>
              <a:rPr lang="de-DE" sz="2800" dirty="0"/>
              <a:t>verfahren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55092D-CA90-4689-9310-B30CB31A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19</a:t>
            </a:fld>
            <a:endParaRPr lang="en-US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263847-70CE-4994-8EE4-59EE2DC7C63E}"/>
              </a:ext>
            </a:extLst>
          </p:cNvPr>
          <p:cNvSpPr txBox="1"/>
          <p:nvPr/>
        </p:nvSpPr>
        <p:spPr>
          <a:xfrm>
            <a:off x="3870000" y="1153542"/>
            <a:ext cx="703162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Nach der Bewerbung:</a:t>
            </a:r>
          </a:p>
          <a:p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Auswahl erfolgt nach freien Kapazitäten und Profilwahl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u="sng" dirty="0"/>
              <a:t>vorläufige</a:t>
            </a:r>
            <a:r>
              <a:rPr lang="de-DE" sz="2400" dirty="0"/>
              <a:t> Zusage, wenn die Voraussetzungen erfüllt sind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u="sng" dirty="0"/>
              <a:t>endgültige</a:t>
            </a:r>
            <a:r>
              <a:rPr lang="de-DE" sz="2400" dirty="0"/>
              <a:t> Aufnahme </a:t>
            </a:r>
            <a:r>
              <a:rPr lang="de-DE" sz="2400" u="sng" dirty="0"/>
              <a:t>nach Erhalt </a:t>
            </a:r>
            <a:r>
              <a:rPr lang="de-DE" sz="2400" dirty="0"/>
              <a:t>des Abschlusszeugnisses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Wir bitten unbedingt um eine Rückmeldung, ob der Schulplatz angenommen wird 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u="sng" dirty="0"/>
              <a:t>Termine und Informationen auf der Homepage: </a:t>
            </a:r>
            <a:r>
              <a:rPr lang="de-DE" sz="1600" dirty="0"/>
              <a:t>https://www.peterustinovschule.de/Peter-Ustinov-Schule/Profiloberstufe.html</a:t>
            </a:r>
          </a:p>
        </p:txBody>
      </p:sp>
    </p:spTree>
    <p:extLst>
      <p:ext uri="{BB962C8B-B14F-4D97-AF65-F5344CB8AC3E}">
        <p14:creationId xmlns:p14="http://schemas.microsoft.com/office/powerpoint/2010/main" val="188499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01459-8E33-407F-B982-BC7787AF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1600" dirty="0"/>
            </a:br>
            <a:r>
              <a:rPr lang="de-DE" sz="1600" dirty="0"/>
              <a:t>Oberstufenleitung: Nicola Lange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Kontaktdaten:</a:t>
            </a:r>
            <a:br>
              <a:rPr lang="de-DE" sz="1600" dirty="0"/>
            </a:br>
            <a:r>
              <a:rPr lang="de-DE" sz="1600" dirty="0"/>
              <a:t>E-Mail: nicola.lange@pus-eck.org </a:t>
            </a:r>
            <a:br>
              <a:rPr lang="de-DE" sz="16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8E0E3F-FEB3-451F-B22B-56F7FE54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EB3838-4323-4501-84FD-FC5DEE70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2</a:t>
            </a:fld>
            <a:endParaRPr lang="en-US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62FF0E-13C4-45C1-BE4A-5ED456E42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9" r="5170"/>
          <a:stretch/>
        </p:blipFill>
        <p:spPr>
          <a:xfrm>
            <a:off x="3869268" y="761645"/>
            <a:ext cx="7315200" cy="53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C755B25-F7AB-45B2-B509-F13A0164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Oberstufe ab 2021/2022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FD2EEA6-C1A8-4303-B7A1-908661B8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68550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</a:rPr>
              <a:t>Gliederung: 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Informationen zu unserer Schule </a:t>
            </a:r>
          </a:p>
          <a:p>
            <a:pPr marL="457200" indent="-457200"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Aufbau der Profiloberstufe und Abschlüsse</a:t>
            </a:r>
          </a:p>
          <a:p>
            <a:pPr marL="457200" indent="-457200"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Profiloberstufe</a:t>
            </a:r>
          </a:p>
          <a:p>
            <a:pPr marL="960120" lvl="1" indent="-457200">
              <a:buFont typeface="+mj-lt"/>
              <a:buAutoNum type="alphaLcPeriod"/>
            </a:pPr>
            <a:r>
              <a:rPr lang="de-DE" sz="2400" dirty="0">
                <a:solidFill>
                  <a:schemeClr val="tx1"/>
                </a:solidFill>
              </a:rPr>
              <a:t>Gemeinsamkeiten für alle Profile </a:t>
            </a:r>
          </a:p>
          <a:p>
            <a:pPr marL="960120" lvl="1" indent="-457200">
              <a:buAutoNum type="alphaLcPeriod"/>
            </a:pPr>
            <a:r>
              <a:rPr lang="de-DE" sz="2400" dirty="0">
                <a:solidFill>
                  <a:schemeClr val="tx1"/>
                </a:solidFill>
              </a:rPr>
              <a:t>Besonderheiten für die einzelnen Profile</a:t>
            </a:r>
          </a:p>
          <a:p>
            <a:pPr marL="960120" lvl="1" indent="-457200">
              <a:buAutoNum type="alphaLcPeriod"/>
            </a:pPr>
            <a:r>
              <a:rPr lang="de-DE" sz="2400" dirty="0">
                <a:solidFill>
                  <a:schemeClr val="tx1"/>
                </a:solidFill>
              </a:rPr>
              <a:t>Stundenpläne an ausgewählten Beispielen</a:t>
            </a:r>
          </a:p>
          <a:p>
            <a:pPr marL="457200" indent="-457200"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Aufnahmeverfahren</a:t>
            </a:r>
          </a:p>
          <a:p>
            <a:pPr marL="502920" lvl="1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	</a:t>
            </a:r>
          </a:p>
          <a:p>
            <a:pPr marL="502920" lvl="1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A818B86-8AFA-42D5-A373-32BBA556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3</a:t>
            </a:fld>
            <a:endParaRPr lang="en-US" sz="2400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48EAD1ED-9117-47A6-AA11-9B86A717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8095" y="6356350"/>
            <a:ext cx="7586225" cy="365125"/>
          </a:xfrm>
        </p:spPr>
        <p:txBody>
          <a:bodyPr/>
          <a:lstStyle/>
          <a:p>
            <a:r>
              <a:rPr lang="en-US" sz="2400" dirty="0"/>
              <a:t>                             </a:t>
            </a:r>
            <a:r>
              <a:rPr lang="en-US" sz="2400" dirty="0">
                <a:solidFill>
                  <a:schemeClr val="accent6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383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58DF0-57EC-4857-B4C1-E88D1FF3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Informationen zu unserer Schule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5CD1E6-4B6F-437A-800E-CF373941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8AEC29-85F5-4220-90EF-A252DBFD071D}"/>
              </a:ext>
            </a:extLst>
          </p:cNvPr>
          <p:cNvSpPr txBox="1"/>
          <p:nvPr/>
        </p:nvSpPr>
        <p:spPr>
          <a:xfrm>
            <a:off x="3870000" y="1123837"/>
            <a:ext cx="767474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012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Ganztagsschule von 7:50 bis 15:00 Uhr</a:t>
            </a:r>
          </a:p>
          <a:p>
            <a:pPr marL="96012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60 Min.- bzw. 90 Min.-Rhythmus</a:t>
            </a:r>
          </a:p>
          <a:p>
            <a:pPr marL="96012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möglichst viel Unterricht im Klassenverband</a:t>
            </a:r>
          </a:p>
          <a:p>
            <a:pPr marL="96012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Lernzeiten</a:t>
            </a:r>
          </a:p>
          <a:p>
            <a:pPr marL="96012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Kompaktwochen</a:t>
            </a:r>
          </a:p>
          <a:p>
            <a:pPr marL="96012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Fahrten</a:t>
            </a:r>
          </a:p>
          <a:p>
            <a:pPr marL="96012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Soziale Stunden</a:t>
            </a:r>
            <a:endParaRPr lang="de-DE" sz="2800" dirty="0">
              <a:solidFill>
                <a:schemeClr val="tx1"/>
              </a:solidFill>
            </a:endParaRPr>
          </a:p>
          <a:p>
            <a:pPr marL="788670" lvl="1" indent="-285750">
              <a:buFontTx/>
              <a:buChar char="-"/>
            </a:pP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7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0CEEB-E92A-4058-B867-ED140351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Aufbau der Profiloberstufe und Abschlüsse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E573B0-EA8C-4A60-887D-6D932DB4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2B1917-B7AB-4BBD-B812-D37D9E7C563C}"/>
              </a:ext>
            </a:extLst>
          </p:cNvPr>
          <p:cNvSpPr txBox="1"/>
          <p:nvPr/>
        </p:nvSpPr>
        <p:spPr>
          <a:xfrm>
            <a:off x="3870000" y="1047637"/>
            <a:ext cx="767918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u="sng" dirty="0"/>
              <a:t>11. Jahrgang = „Einführungsphase“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Versetzung in den 12. Jg. mit max. einer „5“</a:t>
            </a:r>
          </a:p>
          <a:p>
            <a:endParaRPr lang="de-DE" sz="2000" dirty="0"/>
          </a:p>
          <a:p>
            <a:r>
              <a:rPr lang="de-DE" sz="2400" u="sng" dirty="0"/>
              <a:t>12. Jahrgang = „Qualifikationsphase Q1“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viele Halbjahresnoten  gehen in die Berechnung </a:t>
            </a:r>
            <a:br>
              <a:rPr lang="de-DE" sz="2000" dirty="0"/>
            </a:br>
            <a:r>
              <a:rPr lang="de-DE" sz="2000" dirty="0"/>
              <a:t>der Abiturnote mit ein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Abgang mit dem schulischen Teil der </a:t>
            </a:r>
            <a:br>
              <a:rPr lang="de-DE" sz="2000" dirty="0"/>
            </a:br>
            <a:r>
              <a:rPr lang="de-DE" sz="2000" dirty="0"/>
              <a:t>Fachhochschulreife möglich</a:t>
            </a:r>
          </a:p>
          <a:p>
            <a:endParaRPr lang="de-DE" sz="2000" dirty="0"/>
          </a:p>
          <a:p>
            <a:r>
              <a:rPr lang="de-DE" sz="2400" u="sng" dirty="0"/>
              <a:t>13. Jahrgang = „Qualifikationsphase Q2“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viele Halbjahresnoten  gehen in die Berechnung </a:t>
            </a:r>
            <a:br>
              <a:rPr lang="de-DE" sz="2000" dirty="0"/>
            </a:br>
            <a:r>
              <a:rPr lang="de-DE" sz="2000" dirty="0"/>
              <a:t>der Abiturnote mit ein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Abiturprüfung mit zentralen Prüfungsanteilen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31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Profiloberstufe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200"/>
            <a:ext cx="7315200" cy="512064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MINT-Profil </a:t>
            </a:r>
          </a:p>
          <a:p>
            <a:r>
              <a:rPr lang="de-DE" sz="2400" dirty="0">
                <a:solidFill>
                  <a:schemeClr val="tx1"/>
                </a:solidFill>
              </a:rPr>
              <a:t>Gesellschaftswissenschaftliches Profil </a:t>
            </a:r>
          </a:p>
          <a:p>
            <a:r>
              <a:rPr lang="de-DE" sz="2400" dirty="0">
                <a:solidFill>
                  <a:schemeClr val="tx1"/>
                </a:solidFill>
              </a:rPr>
              <a:t>Ästhetisches Profil</a:t>
            </a:r>
          </a:p>
          <a:p>
            <a:r>
              <a:rPr lang="de-DE" sz="2400" dirty="0">
                <a:solidFill>
                  <a:schemeClr val="tx1"/>
                </a:solidFill>
              </a:rPr>
              <a:t>Sprachliches Profil </a:t>
            </a:r>
          </a:p>
          <a:p>
            <a:r>
              <a:rPr lang="de-DE" sz="2400" dirty="0">
                <a:solidFill>
                  <a:schemeClr val="tx1"/>
                </a:solidFill>
              </a:rPr>
              <a:t>Sportliches Profil </a:t>
            </a:r>
          </a:p>
          <a:p>
            <a:pPr marL="0" indent="0">
              <a:buNone/>
            </a:pPr>
            <a:endParaRPr lang="de-DE" sz="2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Die Profile werden je nach </a:t>
            </a:r>
            <a:r>
              <a:rPr lang="de-DE" sz="2400" u="sng" dirty="0">
                <a:solidFill>
                  <a:schemeClr val="tx1"/>
                </a:solidFill>
                <a:sym typeface="Wingdings" panose="05000000000000000000" pitchFamily="2" charset="2"/>
              </a:rPr>
              <a:t>Anmeldezahlen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b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     eingerichtet.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de-DE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de-DE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de-DE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de-DE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956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Gemeinsamkeiten für alle Profile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038112"/>
            <a:ext cx="7785176" cy="512064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Kernfächer: Deutsch – Mathematik – Englisch (Spanisch) </a:t>
            </a:r>
          </a:p>
          <a:p>
            <a:r>
              <a:rPr lang="de-DE" sz="2400" dirty="0">
                <a:solidFill>
                  <a:schemeClr val="tx1"/>
                </a:solidFill>
              </a:rPr>
              <a:t>ab Q1 zwei Kernfächer auf erhöhtem und ein Kernfach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auf grundlegendem Niveau (Kurse), in den Fächern auf erhöhtem Niveau wird das schriftliche Abitur absolviert</a:t>
            </a:r>
          </a:p>
          <a:p>
            <a:r>
              <a:rPr lang="de-DE" sz="2400" dirty="0">
                <a:solidFill>
                  <a:schemeClr val="tx1"/>
                </a:solidFill>
              </a:rPr>
              <a:t>Profilfächer (Biologie – Geschichte/Geographie – Kunst/Musik – Englisch – Sport) 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sz="2400" dirty="0">
                <a:solidFill>
                  <a:schemeClr val="tx1"/>
                </a:solidFill>
              </a:rPr>
              <a:t> 3. Abiturklausur </a:t>
            </a:r>
          </a:p>
          <a:p>
            <a:r>
              <a:rPr lang="de-DE" sz="2400" dirty="0">
                <a:solidFill>
                  <a:schemeClr val="tx1"/>
                </a:solidFill>
              </a:rPr>
              <a:t>Gesellschaftswissenschaftliche Fächer (2-3):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durchgängig Geschichte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Wirtschaft/Politik + Wirtschaftspraktikum </a:t>
            </a:r>
          </a:p>
          <a:p>
            <a:r>
              <a:rPr lang="de-DE" sz="2400" dirty="0">
                <a:solidFill>
                  <a:schemeClr val="tx1"/>
                </a:solidFill>
              </a:rPr>
              <a:t>Naturwissenschaftliche Fächer (1-2) 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accent4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555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/>
              <a:t>Gemeinsamkeiten für alle Profile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04150"/>
            <a:ext cx="7785176" cy="512064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2. Fremdsprache (alt oder neu)</a:t>
            </a:r>
          </a:p>
          <a:p>
            <a:r>
              <a:rPr lang="de-DE" sz="2400" dirty="0">
                <a:solidFill>
                  <a:schemeClr val="tx1"/>
                </a:solidFill>
              </a:rPr>
              <a:t>Kunst – Musik – Darstellendes Spiel </a:t>
            </a:r>
            <a:endParaRPr lang="de-DE" sz="28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Religion – Philosophie</a:t>
            </a:r>
          </a:p>
          <a:p>
            <a:r>
              <a:rPr lang="de-DE" sz="2400" dirty="0">
                <a:solidFill>
                  <a:schemeClr val="tx1"/>
                </a:solidFill>
              </a:rPr>
              <a:t>Sport</a:t>
            </a:r>
          </a:p>
          <a:p>
            <a:r>
              <a:rPr lang="de-DE" sz="2400" dirty="0">
                <a:solidFill>
                  <a:schemeClr val="tx1"/>
                </a:solidFill>
              </a:rPr>
              <a:t>Berufsorientierung im E-Jahrgang </a:t>
            </a:r>
          </a:p>
          <a:p>
            <a:r>
              <a:rPr lang="de-DE" sz="2400" dirty="0">
                <a:solidFill>
                  <a:schemeClr val="tx1"/>
                </a:solidFill>
              </a:rPr>
              <a:t>je nach Profil „Profilseminar“ bzw. affines Fach in Q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für fächerübergreifendes Arbeiten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72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F763-E6D9-4259-B60B-7B68478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 Besonderheiten für die einzelnen Profile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MINT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1A248-17A2-438D-BAFC-B648CBD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70800"/>
            <a:ext cx="6512982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sz="2800" dirty="0">
                <a:solidFill>
                  <a:schemeClr val="tx1"/>
                </a:solidFill>
              </a:rPr>
              <a:t>MINT – Profil </a:t>
            </a:r>
          </a:p>
          <a:p>
            <a:pPr marL="0" indent="0" algn="ctr">
              <a:buNone/>
            </a:pPr>
            <a:endParaRPr lang="de-DE" sz="8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thematische Ausrichtung: „Dynamik des Lebens“</a:t>
            </a:r>
          </a:p>
          <a:p>
            <a:r>
              <a:rPr lang="de-DE" sz="2400" dirty="0">
                <a:solidFill>
                  <a:schemeClr val="tx1"/>
                </a:solidFill>
              </a:rPr>
              <a:t>Profilfach Biologie auf erhöhtem Niveau</a:t>
            </a:r>
          </a:p>
          <a:p>
            <a:r>
              <a:rPr lang="de-DE" sz="2400" dirty="0">
                <a:solidFill>
                  <a:schemeClr val="tx1"/>
                </a:solidFill>
              </a:rPr>
              <a:t>jeweils 2 Jahre Physik, Chemie und Informatik</a:t>
            </a:r>
          </a:p>
          <a:p>
            <a:r>
              <a:rPr lang="de-DE" sz="2400" dirty="0">
                <a:solidFill>
                  <a:schemeClr val="tx1"/>
                </a:solidFill>
              </a:rPr>
              <a:t>eine </a:t>
            </a:r>
            <a:r>
              <a:rPr lang="de-DE" sz="2400" dirty="0" err="1">
                <a:solidFill>
                  <a:schemeClr val="tx1"/>
                </a:solidFill>
              </a:rPr>
              <a:t>Nawi</a:t>
            </a:r>
            <a:r>
              <a:rPr lang="de-DE" sz="2400" dirty="0">
                <a:solidFill>
                  <a:schemeClr val="tx1"/>
                </a:solidFill>
              </a:rPr>
              <a:t>-Fach abwählbar je nach Fremdsprache</a:t>
            </a:r>
          </a:p>
          <a:p>
            <a:r>
              <a:rPr lang="de-DE" sz="2400" dirty="0">
                <a:solidFill>
                  <a:schemeClr val="tx1"/>
                </a:solidFill>
              </a:rPr>
              <a:t>durchgängig Geographie, </a:t>
            </a:r>
            <a:r>
              <a:rPr lang="de-DE" sz="2400" dirty="0" err="1">
                <a:solidFill>
                  <a:schemeClr val="tx1"/>
                </a:solidFill>
              </a:rPr>
              <a:t>WiPo</a:t>
            </a:r>
            <a:r>
              <a:rPr lang="de-DE" sz="2400" dirty="0">
                <a:solidFill>
                  <a:schemeClr val="tx1"/>
                </a:solidFill>
              </a:rPr>
              <a:t> bis 1.Hj. Q1 </a:t>
            </a:r>
          </a:p>
          <a:p>
            <a:r>
              <a:rPr lang="de-DE" sz="2400" dirty="0">
                <a:solidFill>
                  <a:schemeClr val="tx1"/>
                </a:solidFill>
              </a:rPr>
              <a:t>2 Jahre Kunst / Musik / </a:t>
            </a:r>
            <a:r>
              <a:rPr lang="de-DE" sz="2400" dirty="0" err="1">
                <a:solidFill>
                  <a:schemeClr val="tx1"/>
                </a:solidFill>
              </a:rPr>
              <a:t>DSp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007D358-9B4E-4054-8E0B-CDBA910C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smtClean="0"/>
              <a:pPr/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016141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463</Words>
  <Application>Microsoft Office PowerPoint</Application>
  <PresentationFormat>Breitbild</PresentationFormat>
  <Paragraphs>167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Wingdings 2</vt:lpstr>
      <vt:lpstr>Rahmen</vt:lpstr>
      <vt:lpstr>Oberstufe ab 2021/2022</vt:lpstr>
      <vt:lpstr> Oberstufenleitung: Nicola Lange  Kontaktdaten: E-Mail: nicola.lange@pus-eck.org   </vt:lpstr>
      <vt:lpstr>Oberstufe ab 2021/2022</vt:lpstr>
      <vt:lpstr>Informationen zu unserer Schule</vt:lpstr>
      <vt:lpstr>Aufbau der Profiloberstufe und Abschlüsse</vt:lpstr>
      <vt:lpstr>Profiloberstufe</vt:lpstr>
      <vt:lpstr>Gemeinsamkeiten für alle Profile</vt:lpstr>
      <vt:lpstr>Gemeinsamkeiten für alle Profile</vt:lpstr>
      <vt:lpstr> Besonderheiten für die einzelnen Profile  MINT</vt:lpstr>
      <vt:lpstr>Besonderheiten für die einzelnen Profile  Gesellschafts= wissenschaftlich</vt:lpstr>
      <vt:lpstr>Besonderheiten für die einzelnen Profile  Gesellschafts= wissenschaftlich</vt:lpstr>
      <vt:lpstr>Besonderheiten für die einzelnen Profile  Ästhetisch</vt:lpstr>
      <vt:lpstr>Besonderheiten für die einzelnen Profile  Sprachlich</vt:lpstr>
      <vt:lpstr>Besonderheiten für die einzelnen Profile  Sportlich</vt:lpstr>
      <vt:lpstr>Stundenpläne an ausgewählten Beispielen</vt:lpstr>
      <vt:lpstr>Stundenpläne an ausgewählten Beispielen</vt:lpstr>
      <vt:lpstr>Aufnahme= verfahren</vt:lpstr>
      <vt:lpstr>Aufnahme= verfahren</vt:lpstr>
      <vt:lpstr>Aufnahme= verfahren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Oberstufe ab 2021</dc:title>
  <dc:creator>mhabe</dc:creator>
  <cp:lastModifiedBy>mhabe</cp:lastModifiedBy>
  <cp:revision>40</cp:revision>
  <dcterms:created xsi:type="dcterms:W3CDTF">2020-11-10T17:00:27Z</dcterms:created>
  <dcterms:modified xsi:type="dcterms:W3CDTF">2020-12-02T20:58:18Z</dcterms:modified>
</cp:coreProperties>
</file>